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291" r:id="rId5"/>
    <p:sldId id="286" r:id="rId6"/>
    <p:sldId id="287" r:id="rId7"/>
    <p:sldId id="257" r:id="rId8"/>
    <p:sldId id="290" r:id="rId9"/>
    <p:sldId id="280" r:id="rId10"/>
    <p:sldId id="282" r:id="rId11"/>
    <p:sldId id="283" r:id="rId12"/>
    <p:sldId id="27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8BC240-7B54-4719-8E68-7506C30F1897}" v="25" dt="2024-09-09T11:24:33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0A4FA-916B-42C0-8BCB-63295210198D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BED650-D293-4B73-B10B-95CDFAE0DF4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0673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566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595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57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734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422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489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60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705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8240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606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05785-A13C-402D-A0B1-8B462334217F}" type="datetimeFigureOut">
              <a:rPr lang="en-GB" smtClean="0"/>
              <a:t>09/09/2024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E32D9-6232-4430-8A54-96C1684EE8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1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73193A-CAE2-41E8-AC93-3A5547ACAF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4095" y="851517"/>
            <a:ext cx="5238466" cy="2991416"/>
          </a:xfrm>
        </p:spPr>
        <p:txBody>
          <a:bodyPr anchor="b">
            <a:normAutofit/>
          </a:bodyPr>
          <a:lstStyle/>
          <a:p>
            <a:pPr algn="l"/>
            <a:r>
              <a:rPr lang="en-GB" dirty="0"/>
              <a:t>GCSE STATISTICS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8D9931-EC70-4CFD-A6CE-577CECD28C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57272" y="3842933"/>
            <a:ext cx="2101871" cy="2163551"/>
          </a:xfrm>
        </p:spPr>
        <p:txBody>
          <a:bodyPr anchor="t">
            <a:normAutofit/>
          </a:bodyPr>
          <a:lstStyle/>
          <a:p>
            <a:pPr algn="l"/>
            <a:r>
              <a:rPr lang="en-GB" sz="3200" dirty="0"/>
              <a:t>At CVC</a:t>
            </a: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7F99F1-DC99-4846-A7BB-9D88E8995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8179"/>
          <a:stretch/>
        </p:blipFill>
        <p:spPr>
          <a:xfrm>
            <a:off x="7891975" y="2501805"/>
            <a:ext cx="2533304" cy="2467557"/>
          </a:xfrm>
          <a:prstGeom prst="rect">
            <a:avLst/>
          </a:prstGeom>
        </p:spPr>
      </p:pic>
      <p:pic>
        <p:nvPicPr>
          <p:cNvPr id="13" name="Jeff_Wayne_s_The_War_Of_The_Worlds_Medley_Orchest">
            <a:hlinkClick r:id="" action="ppaction://media"/>
            <a:extLst>
              <a:ext uri="{FF2B5EF4-FFF2-40B4-BE49-F238E27FC236}">
                <a16:creationId xmlns:a16="http://schemas.microsoft.com/office/drawing/2014/main" id="{0A6DFB75-57B6-44E0-AE63-DF525883BC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88258" y="5292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0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7"/>
    </mc:Choice>
    <mc:Fallback xmlns="">
      <p:transition spd="slow" advTm="63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2" objId="1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8265709-4467-4366-B57A-542E6E87B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06" r="5218" b="5434"/>
          <a:stretch/>
        </p:blipFill>
        <p:spPr>
          <a:xfrm>
            <a:off x="457200" y="486267"/>
            <a:ext cx="11277600" cy="5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918"/>
    </mc:Choice>
    <mc:Fallback xmlns="">
      <p:transition advClick="0" advTm="91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E6FF-ACA5-42A5-BAFC-DD7181A5B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502021"/>
            <a:ext cx="6923649" cy="1667997"/>
          </a:xfrm>
        </p:spPr>
        <p:txBody>
          <a:bodyPr anchor="b">
            <a:noAutofit/>
          </a:bodyPr>
          <a:lstStyle/>
          <a:p>
            <a:r>
              <a:rPr lang="en-GB" sz="6000" b="1" dirty="0">
                <a:latin typeface="Abadi" panose="020B0604020104020204" pitchFamily="34" charset="0"/>
              </a:rPr>
              <a:t>Is statistics right for 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4A9D2-8680-423E-9BAB-1E98FFAFA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8" y="2405467"/>
            <a:ext cx="5427526" cy="353508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GB" sz="3200" dirty="0">
                <a:latin typeface="Abadi" panose="020B0604020104020204" pitchFamily="34" charset="0"/>
              </a:rPr>
              <a:t>We are living in the age of data</a:t>
            </a:r>
          </a:p>
          <a:p>
            <a:pPr marL="0" indent="0">
              <a:buNone/>
            </a:pPr>
            <a:endParaRPr lang="en-GB" sz="3200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en-GB" sz="3200" dirty="0">
                <a:latin typeface="Abadi" panose="020B0604020104020204" pitchFamily="34" charset="0"/>
              </a:rPr>
              <a:t>Statistics are being used at an increasing rate in business, politics and science ( and even social media)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74F86F-FD11-459A-BBCC-D577D599E11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18" r="678" b="-4"/>
          <a:stretch/>
        </p:blipFill>
        <p:spPr>
          <a:xfrm>
            <a:off x="7047513" y="975645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3C4234C-9A46-4E28-9249-A90100D71D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44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6157"/>
    </mc:Choice>
    <mc:Fallback xmlns="">
      <p:transition spd="slow" advClick="0" advTm="161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5CCC79F-FB44-441B-A4BC-CF5708C9F7FE}"/>
              </a:ext>
            </a:extLst>
          </p:cNvPr>
          <p:cNvSpPr/>
          <p:nvPr/>
        </p:nvSpPr>
        <p:spPr>
          <a:xfrm>
            <a:off x="3424084" y="71585"/>
            <a:ext cx="6543368" cy="16554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" panose="020B0604020104020204" pitchFamily="34" charset="0"/>
                <a:ea typeface="Yu Gothic" panose="020B0400000000000000" pitchFamily="34" charset="-128"/>
                <a:cs typeface="+mj-cs"/>
              </a:rPr>
              <a:t>GCSE Statistics</a:t>
            </a:r>
          </a:p>
        </p:txBody>
      </p:sp>
      <p:pic>
        <p:nvPicPr>
          <p:cNvPr id="8" name="Picture 7" descr="Calculator, pen, compass, money and a paper with graphs printed on it">
            <a:extLst>
              <a:ext uri="{FF2B5EF4-FFF2-40B4-BE49-F238E27FC236}">
                <a16:creationId xmlns:a16="http://schemas.microsoft.com/office/drawing/2014/main" id="{1ADE1A14-4EA6-258C-21DF-253C4A1379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61" r="9742" b="2"/>
          <a:stretch/>
        </p:blipFill>
        <p:spPr>
          <a:xfrm>
            <a:off x="20" y="431"/>
            <a:ext cx="3200380" cy="640831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CB2674-CAB8-431D-A80D-ECFFD48300B4}"/>
              </a:ext>
            </a:extLst>
          </p:cNvPr>
          <p:cNvSpPr txBox="1"/>
          <p:nvPr/>
        </p:nvSpPr>
        <p:spPr>
          <a:xfrm>
            <a:off x="3586316" y="1950093"/>
            <a:ext cx="7717528" cy="4458649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b="0" i="0" dirty="0">
                <a:effectLst/>
                <a:latin typeface="Abadi" panose="020B0604020104020204" pitchFamily="34" charset="0"/>
                <a:ea typeface="Yu Gothic" panose="020B0400000000000000" pitchFamily="34" charset="-128"/>
              </a:rPr>
              <a:t>Enriches and extends the statistics topics taught as part of GCSE Mathematics.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b="0" i="0" dirty="0">
                <a:effectLst/>
                <a:latin typeface="Abadi" panose="020B0604020104020204" pitchFamily="34" charset="0"/>
                <a:ea typeface="Yu Gothic" panose="020B0400000000000000" pitchFamily="34" charset="-128"/>
              </a:rPr>
              <a:t>Introduces more advanced statistical methods and ideas. These have applications in many school subjects and a wide range of careers.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Develops students as critical thinkers and encourages them to ask questions about data and </a:t>
            </a:r>
            <a:r>
              <a:rPr lang="en-US" sz="5100" dirty="0" err="1">
                <a:latin typeface="Abadi" panose="020B0604020104020204" pitchFamily="34" charset="0"/>
                <a:ea typeface="Yu Gothic" panose="020B0400000000000000" pitchFamily="34" charset="-128"/>
              </a:rPr>
              <a:t>analyse</a:t>
            </a: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 what the data tells them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Builds skills in working with probability.</a:t>
            </a:r>
          </a:p>
          <a:p>
            <a:pPr marL="285750" indent="-28575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Almost all career paths and occupations involve statistics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100" dirty="0">
              <a:latin typeface="Abadi" panose="020B0604020104020204" pitchFamily="34" charset="0"/>
              <a:ea typeface="Yu Gothic" panose="020B0400000000000000" pitchFamily="34" charset="-128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5100" dirty="0">
                <a:latin typeface="Abadi" panose="020B0604020104020204" pitchFamily="34" charset="0"/>
                <a:ea typeface="Yu Gothic" panose="020B0400000000000000" pitchFamily="34" charset="-128"/>
              </a:rPr>
              <a:t>Being able to understand the statistics presented to us in everyday life is essential in today’s world.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2481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4983"/>
    </mc:Choice>
    <mc:Fallback xmlns="">
      <p:transition spd="slow" advClick="0" advTm="449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2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75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75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375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75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5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39" y="1012536"/>
            <a:ext cx="4613300" cy="3163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dirty="0"/>
              <a:t>Lessons: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86" y="2594148"/>
            <a:ext cx="4408228" cy="11928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>
              <a:buNone/>
            </a:pPr>
            <a:r>
              <a:rPr lang="en-US" sz="2400" dirty="0"/>
              <a:t> 2 hours after school one day each week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39" r="20672" b="-1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8226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715"/>
    </mc:Choice>
    <mc:Fallback xmlns="">
      <p:transition spd="slow" advClick="0" advTm="87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12819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/>
              <a:t>Resources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24" y="3295202"/>
            <a:ext cx="4605340" cy="281063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/>
              <a:t>All lesson saved on OneNote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5579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78289DD-A2F7-4A03-B06D-30E0127EFB4A}"/>
              </a:ext>
            </a:extLst>
          </p:cNvPr>
          <p:cNvSpPr txBox="1">
            <a:spLocks/>
          </p:cNvSpPr>
          <p:nvPr/>
        </p:nvSpPr>
        <p:spPr>
          <a:xfrm>
            <a:off x="1116222" y="4111452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Regular use of a course textbook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A5E6F5-FAB9-40FC-B852-40EDC4AC63E4}"/>
              </a:ext>
            </a:extLst>
          </p:cNvPr>
          <p:cNvSpPr txBox="1">
            <a:spLocks/>
          </p:cNvSpPr>
          <p:nvPr/>
        </p:nvSpPr>
        <p:spPr>
          <a:xfrm>
            <a:off x="1155808" y="4914229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Access to revision resources and </a:t>
            </a:r>
            <a:r>
              <a:rPr lang="en-US" sz="2400" dirty="0"/>
              <a:t>printed past papers</a:t>
            </a:r>
          </a:p>
        </p:txBody>
      </p:sp>
      <p:pic>
        <p:nvPicPr>
          <p:cNvPr id="9" name="Picture 2" descr="ec:mce &#10;Edexcel GCSE (9-1) &#10;Statistics &#10;New edition &#10;Q Pearson ">
            <a:extLst>
              <a:ext uri="{FF2B5EF4-FFF2-40B4-BE49-F238E27FC236}">
                <a16:creationId xmlns:a16="http://schemas.microsoft.com/office/drawing/2014/main" id="{4C735E3D-A8FA-4DBC-944F-861E90F70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455" y="800006"/>
            <a:ext cx="4358621" cy="556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84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8318"/>
    </mc:Choice>
    <mc:Fallback xmlns="">
      <p:transition spd="slow" advClick="0" advTm="183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4605340" cy="1281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What support will I have?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924" y="2805100"/>
            <a:ext cx="4605340" cy="8162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/>
              <a:t>Access to all of your past lessons </a:t>
            </a:r>
            <a:r>
              <a:rPr lang="en-US" sz="2400" dirty="0">
                <a:solidFill>
                  <a:schemeClr val="bg1"/>
                </a:solidFill>
              </a:rPr>
              <a:t>online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5579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78289DD-A2F7-4A03-B06D-30E0127EFB4A}"/>
              </a:ext>
            </a:extLst>
          </p:cNvPr>
          <p:cNvSpPr txBox="1">
            <a:spLocks/>
          </p:cNvSpPr>
          <p:nvPr/>
        </p:nvSpPr>
        <p:spPr>
          <a:xfrm>
            <a:off x="1066798" y="3812109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Experienced teacher available to help you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A5E6F5-FAB9-40FC-B852-40EDC4AC63E4}"/>
              </a:ext>
            </a:extLst>
          </p:cNvPr>
          <p:cNvSpPr txBox="1">
            <a:spLocks/>
          </p:cNvSpPr>
          <p:nvPr/>
        </p:nvSpPr>
        <p:spPr>
          <a:xfrm>
            <a:off x="1051924" y="4843981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Revision time in summer term</a:t>
            </a:r>
          </a:p>
        </p:txBody>
      </p:sp>
    </p:spTree>
    <p:extLst>
      <p:ext uri="{BB962C8B-B14F-4D97-AF65-F5344CB8AC3E}">
        <p14:creationId xmlns:p14="http://schemas.microsoft.com/office/powerpoint/2010/main" val="402400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84"/>
    </mc:Choice>
    <mc:Fallback xmlns="">
      <p:transition spd="slow" advTm="15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0DBA7DCD-E689-43DD-B86B-E058BA78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454" y="1360481"/>
            <a:ext cx="5675226" cy="128190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6000" dirty="0"/>
              <a:t>How is it examined?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684C031-39D3-43D5-A8D6-E3BB33A61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454" y="2805100"/>
            <a:ext cx="4605340" cy="81625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400" dirty="0"/>
              <a:t>Exam Board – Pearson Edexcel </a:t>
            </a:r>
            <a:r>
              <a:rPr lang="en-GB" sz="2400" dirty="0">
                <a:solidFill>
                  <a:schemeClr val="bg1"/>
                </a:solidFill>
              </a:rPr>
              <a:t>Statistics (1ST0)Higher Tier.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246A46-8656-49E6-A099-A867CDB9D1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r="5579" b="-1"/>
          <a:stretch/>
        </p:blipFill>
        <p:spPr>
          <a:xfrm>
            <a:off x="5800734" y="1057275"/>
            <a:ext cx="5917401" cy="4743450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78289DD-A2F7-4A03-B06D-30E0127EFB4A}"/>
              </a:ext>
            </a:extLst>
          </p:cNvPr>
          <p:cNvSpPr txBox="1">
            <a:spLocks/>
          </p:cNvSpPr>
          <p:nvPr/>
        </p:nvSpPr>
        <p:spPr>
          <a:xfrm>
            <a:off x="894164" y="3797807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Two exam papers 90 minutes each- </a:t>
            </a:r>
            <a:r>
              <a:rPr lang="en-GB" sz="2400" dirty="0"/>
              <a:t>50% split, mocks around February </a:t>
            </a:r>
            <a:r>
              <a:rPr lang="en-GB" sz="2400" dirty="0">
                <a:solidFill>
                  <a:schemeClr val="bg1"/>
                </a:solidFill>
              </a:rPr>
              <a:t>half term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FA5E6F5-FAB9-40FC-B852-40EDC4AC63E4}"/>
              </a:ext>
            </a:extLst>
          </p:cNvPr>
          <p:cNvSpPr txBox="1">
            <a:spLocks/>
          </p:cNvSpPr>
          <p:nvPr/>
        </p:nvSpPr>
        <p:spPr>
          <a:xfrm>
            <a:off x="908454" y="4951793"/>
            <a:ext cx="4605340" cy="8162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Both exams are calculator papers (we recommend the Casio FX-85GT CW)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6678903-6A04-80F9-6FCC-ED28ABD9C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029" y="2024060"/>
            <a:ext cx="2809879" cy="280987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31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78"/>
    </mc:Choice>
    <mc:Fallback xmlns="">
      <p:transition spd="slow" advTm="198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uild="p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 ΙΗΙΝΚ &#10;Sa.&gt;ND5 ιικε ΤΗΕ &#10;c.l.Ass μιεικο. &#10;ClAss. &#10;Νοω ">
            <a:extLst>
              <a:ext uri="{FF2B5EF4-FFF2-40B4-BE49-F238E27FC236}">
                <a16:creationId xmlns:a16="http://schemas.microsoft.com/office/drawing/2014/main" id="{18F7881A-E9F0-4972-917C-6CE9AF10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51" y="1586771"/>
            <a:ext cx="8845097" cy="368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5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25"/>
    </mc:Choice>
    <mc:Fallback xmlns="">
      <p:transition spd="slow" advTm="13225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5711A07054174A9C4B81B630481DB3" ma:contentTypeVersion="34" ma:contentTypeDescription="Create a new document." ma:contentTypeScope="" ma:versionID="cf753677c46a79058cf4702727b174b5">
  <xsd:schema xmlns:xsd="http://www.w3.org/2001/XMLSchema" xmlns:xs="http://www.w3.org/2001/XMLSchema" xmlns:p="http://schemas.microsoft.com/office/2006/metadata/properties" xmlns:ns3="3203390d-8a64-4ce9-bce1-db7219298933" xmlns:ns4="251396ad-4d7f-4e40-bf46-0eae85912680" targetNamespace="http://schemas.microsoft.com/office/2006/metadata/properties" ma:root="true" ma:fieldsID="2435d3770f057a699931d6a87eaa26a4" ns3:_="" ns4:_="">
    <xsd:import namespace="3203390d-8a64-4ce9-bce1-db7219298933"/>
    <xsd:import namespace="251396ad-4d7f-4e40-bf46-0eae85912680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NotebookType" minOccurs="0"/>
                <xsd:element ref="ns4:FolderType" minOccurs="0"/>
                <xsd:element ref="ns4:CultureName" minOccurs="0"/>
                <xsd:element ref="ns4:AppVersion" minOccurs="0"/>
                <xsd:element ref="ns4:TeamsChannelId" minOccurs="0"/>
                <xsd:element ref="ns4:Owner" minOccurs="0"/>
                <xsd:element ref="ns4:Math_Settings" minOccurs="0"/>
                <xsd:element ref="ns4:DefaultSectionNames" minOccurs="0"/>
                <xsd:element ref="ns4:Templates" minOccurs="0"/>
                <xsd:element ref="ns4:Teachers" minOccurs="0"/>
                <xsd:element ref="ns4:Students" minOccurs="0"/>
                <xsd:element ref="ns4:Student_Groups" minOccurs="0"/>
                <xsd:element ref="ns4:Distribution_Groups" minOccurs="0"/>
                <xsd:element ref="ns4:LMS_Mapping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Is_Collaboration_Space_Locked" minOccurs="0"/>
                <xsd:element ref="ns4:IsNotebookLocked" minOccurs="0"/>
                <xsd:element ref="ns4:MediaServiceAutoKeyPoints" minOccurs="0"/>
                <xsd:element ref="ns4:MediaServiceKeyPoints" minOccurs="0"/>
                <xsd:element ref="ns4:Teams_Channel_Section_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3390d-8a64-4ce9-bce1-db721929893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1396ad-4d7f-4e40-bf46-0eae859126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bookType" ma:index="19" nillable="true" ma:displayName="Notebook Type" ma:internalName="NotebookType">
      <xsd:simpleType>
        <xsd:restriction base="dms:Text"/>
      </xsd:simpleType>
    </xsd:element>
    <xsd:element name="FolderType" ma:index="20" nillable="true" ma:displayName="Folder Type" ma:internalName="FolderType">
      <xsd:simpleType>
        <xsd:restriction base="dms:Text"/>
      </xsd:simpleType>
    </xsd:element>
    <xsd:element name="CultureName" ma:index="21" nillable="true" ma:displayName="Culture Name" ma:internalName="CultureName">
      <xsd:simpleType>
        <xsd:restriction base="dms:Text"/>
      </xsd:simpleType>
    </xsd:element>
    <xsd:element name="AppVersion" ma:index="22" nillable="true" ma:displayName="App Version" ma:internalName="AppVersion">
      <xsd:simpleType>
        <xsd:restriction base="dms:Text"/>
      </xsd:simpleType>
    </xsd:element>
    <xsd:element name="TeamsChannelId" ma:index="23" nillable="true" ma:displayName="Teams Channel Id" ma:internalName="TeamsChannelId">
      <xsd:simpleType>
        <xsd:restriction base="dms:Text"/>
      </xsd:simpleType>
    </xsd:element>
    <xsd:element name="Owner" ma:index="24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25" nillable="true" ma:displayName="Math Settings" ma:internalName="Math_Settings">
      <xsd:simpleType>
        <xsd:restriction base="dms:Text"/>
      </xsd:simpleType>
    </xsd:element>
    <xsd:element name="DefaultSectionNames" ma:index="2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7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8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9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30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istribution_Groups" ma:index="31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2" nillable="true" ma:displayName="LMS Mappings" ma:internalName="LMS_Mappings">
      <xsd:simpleType>
        <xsd:restriction base="dms:Note">
          <xsd:maxLength value="255"/>
        </xsd:restriction>
      </xsd:simpleType>
    </xsd:element>
    <xsd:element name="Invited_Teachers" ma:index="3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3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3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7" nillable="true" ma:displayName="Is Collaboration Space Locked" ma:internalName="Is_Collaboration_Space_Locked">
      <xsd:simpleType>
        <xsd:restriction base="dms:Boolean"/>
      </xsd:simpleType>
    </xsd:element>
    <xsd:element name="IsNotebookLocked" ma:index="38" nillable="true" ma:displayName="Is Notebook Locked" ma:internalName="IsNotebookLocked">
      <xsd:simpleType>
        <xsd:restriction base="dms:Boolean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Teams_Channel_Section_Location" ma:index="41" nillable="true" ma:displayName="Teams Channel Section Location" ma:internalName="Teams_Channel_Section_Locat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as_Teacher_Only_SectionGroup xmlns="251396ad-4d7f-4e40-bf46-0eae85912680" xsi:nil="true"/>
    <CultureName xmlns="251396ad-4d7f-4e40-bf46-0eae85912680" xsi:nil="true"/>
    <Invited_Students xmlns="251396ad-4d7f-4e40-bf46-0eae85912680" xsi:nil="true"/>
    <Is_Collaboration_Space_Locked xmlns="251396ad-4d7f-4e40-bf46-0eae85912680" xsi:nil="true"/>
    <Teams_Channel_Section_Location xmlns="251396ad-4d7f-4e40-bf46-0eae85912680" xsi:nil="true"/>
    <Templates xmlns="251396ad-4d7f-4e40-bf46-0eae85912680" xsi:nil="true"/>
    <Self_Registration_Enabled xmlns="251396ad-4d7f-4e40-bf46-0eae85912680" xsi:nil="true"/>
    <Distribution_Groups xmlns="251396ad-4d7f-4e40-bf46-0eae85912680" xsi:nil="true"/>
    <LMS_Mappings xmlns="251396ad-4d7f-4e40-bf46-0eae85912680" xsi:nil="true"/>
    <Math_Settings xmlns="251396ad-4d7f-4e40-bf46-0eae85912680" xsi:nil="true"/>
    <TeamsChannelId xmlns="251396ad-4d7f-4e40-bf46-0eae85912680" xsi:nil="true"/>
    <DefaultSectionNames xmlns="251396ad-4d7f-4e40-bf46-0eae85912680" xsi:nil="true"/>
    <FolderType xmlns="251396ad-4d7f-4e40-bf46-0eae85912680" xsi:nil="true"/>
    <Owner xmlns="251396ad-4d7f-4e40-bf46-0eae85912680">
      <UserInfo>
        <DisplayName/>
        <AccountId xsi:nil="true"/>
        <AccountType/>
      </UserInfo>
    </Owner>
    <Invited_Teachers xmlns="251396ad-4d7f-4e40-bf46-0eae85912680" xsi:nil="true"/>
    <IsNotebookLocked xmlns="251396ad-4d7f-4e40-bf46-0eae85912680" xsi:nil="true"/>
    <NotebookType xmlns="251396ad-4d7f-4e40-bf46-0eae85912680" xsi:nil="true"/>
    <Teachers xmlns="251396ad-4d7f-4e40-bf46-0eae85912680">
      <UserInfo>
        <DisplayName/>
        <AccountId xsi:nil="true"/>
        <AccountType/>
      </UserInfo>
    </Teachers>
    <Students xmlns="251396ad-4d7f-4e40-bf46-0eae85912680">
      <UserInfo>
        <DisplayName/>
        <AccountId xsi:nil="true"/>
        <AccountType/>
      </UserInfo>
    </Students>
    <Student_Groups xmlns="251396ad-4d7f-4e40-bf46-0eae85912680">
      <UserInfo>
        <DisplayName/>
        <AccountId xsi:nil="true"/>
        <AccountType/>
      </UserInfo>
    </Student_Groups>
    <AppVersion xmlns="251396ad-4d7f-4e40-bf46-0eae85912680" xsi:nil="true"/>
  </documentManagement>
</p:properties>
</file>

<file path=customXml/itemProps1.xml><?xml version="1.0" encoding="utf-8"?>
<ds:datastoreItem xmlns:ds="http://schemas.openxmlformats.org/officeDocument/2006/customXml" ds:itemID="{85512399-ABA5-4248-93BC-53BE10D7FE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9C0472-7214-443F-ACF0-8AF633AE83E7}">
  <ds:schemaRefs>
    <ds:schemaRef ds:uri="251396ad-4d7f-4e40-bf46-0eae85912680"/>
    <ds:schemaRef ds:uri="3203390d-8a64-4ce9-bce1-db721929893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5FB451B-C819-4090-AF1F-F9B712B93F6E}">
  <ds:schemaRefs>
    <ds:schemaRef ds:uri="251396ad-4d7f-4e40-bf46-0eae85912680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446</TotalTime>
  <Words>230</Words>
  <Application>Microsoft Office PowerPoint</Application>
  <PresentationFormat>Widescreen</PresentationFormat>
  <Paragraphs>32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Abadi</vt:lpstr>
      <vt:lpstr>Arial</vt:lpstr>
      <vt:lpstr>Calibri</vt:lpstr>
      <vt:lpstr>Calibri Light</vt:lpstr>
      <vt:lpstr>Office Theme</vt:lpstr>
      <vt:lpstr>GCSE STATISTICS</vt:lpstr>
      <vt:lpstr>PowerPoint Presentation</vt:lpstr>
      <vt:lpstr>Is statistics right for me?</vt:lpstr>
      <vt:lpstr>PowerPoint Presentation</vt:lpstr>
      <vt:lpstr>Lessons:</vt:lpstr>
      <vt:lpstr>Resources</vt:lpstr>
      <vt:lpstr>What support will I have?</vt:lpstr>
      <vt:lpstr>How is it examined?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Heydinger</dc:creator>
  <cp:lastModifiedBy>Lucy Thompson</cp:lastModifiedBy>
  <cp:revision>7</cp:revision>
  <dcterms:created xsi:type="dcterms:W3CDTF">2020-09-15T11:00:32Z</dcterms:created>
  <dcterms:modified xsi:type="dcterms:W3CDTF">2024-09-09T11:25:47Z</dcterms:modified>
</cp:coreProperties>
</file>